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7" r:id="rId11"/>
    <p:sldId id="266" r:id="rId12"/>
    <p:sldId id="265"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1915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lthub.ubc.ca/guides/github-instructor-guide/" TargetMode="External"/><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hyperlink" Target="https://github.com/surendraadari/keylogers-skillbuild.git"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510909"/>
            <a:ext cx="7477601" cy="958215"/>
          </a:xfrm>
          <a:prstGeom prst="rect">
            <a:avLst/>
          </a:prstGeom>
          <a:noFill/>
          <a:ln/>
        </p:spPr>
        <p:txBody>
          <a:bodyPr wrap="none" rtlCol="0" anchor="t"/>
          <a:lstStyle/>
          <a:p>
            <a:pPr marL="0" indent="0">
              <a:lnSpc>
                <a:spcPts val="7545"/>
              </a:lnSpc>
              <a:buNone/>
            </a:pPr>
            <a:r>
              <a:rPr lang="en-US" sz="6036" b="1" kern="0" spc="-181" dirty="0">
                <a:solidFill>
                  <a:srgbClr val="000000"/>
                </a:solidFill>
                <a:latin typeface="Inter" pitchFamily="34" charset="0"/>
                <a:ea typeface="Inter" pitchFamily="34" charset="-122"/>
                <a:cs typeface="Inter" pitchFamily="34" charset="-120"/>
              </a:rPr>
              <a:t>Project Overview</a:t>
            </a:r>
            <a:endParaRPr lang="en-US" sz="6036" dirty="0"/>
          </a:p>
        </p:txBody>
      </p:sp>
      <p:sp>
        <p:nvSpPr>
          <p:cNvPr id="6" name="Text 3"/>
          <p:cNvSpPr/>
          <p:nvPr/>
        </p:nvSpPr>
        <p:spPr>
          <a:xfrm>
            <a:off x="833199" y="3802380"/>
            <a:ext cx="7477601" cy="1333024"/>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This presentation will provide a high-level overview of our upcoming key logger project in Python. We'll cover the key objectives, scope, and technical details to set the stage for the more in-depth discussions to follow.</a:t>
            </a:r>
            <a:endParaRPr lang="en-US" sz="1750" dirty="0"/>
          </a:p>
        </p:txBody>
      </p:sp>
      <p:sp>
        <p:nvSpPr>
          <p:cNvPr id="7" name="Text 4"/>
          <p:cNvSpPr/>
          <p:nvPr/>
        </p:nvSpPr>
        <p:spPr>
          <a:xfrm>
            <a:off x="833199" y="5385316"/>
            <a:ext cx="7477601" cy="333256"/>
          </a:xfrm>
          <a:prstGeom prst="rect">
            <a:avLst/>
          </a:prstGeom>
          <a:noFill/>
          <a:ln/>
        </p:spPr>
        <p:txBody>
          <a:bodyPr wrap="non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BY ADARI SURENDRA</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E85B94-A303-91A5-2444-284BDA230022}"/>
              </a:ext>
            </a:extLst>
          </p:cNvPr>
          <p:cNvPicPr>
            <a:picLocks noChangeAspect="1"/>
          </p:cNvPicPr>
          <p:nvPr/>
        </p:nvPicPr>
        <p:blipFill>
          <a:blip r:embed="rId2"/>
          <a:stretch>
            <a:fillRect/>
          </a:stretch>
        </p:blipFill>
        <p:spPr>
          <a:xfrm>
            <a:off x="0" y="0"/>
            <a:ext cx="14630399" cy="8229599"/>
          </a:xfrm>
          <a:prstGeom prst="rect">
            <a:avLst/>
          </a:prstGeom>
        </p:spPr>
      </p:pic>
    </p:spTree>
    <p:extLst>
      <p:ext uri="{BB962C8B-B14F-4D97-AF65-F5344CB8AC3E}">
        <p14:creationId xmlns:p14="http://schemas.microsoft.com/office/powerpoint/2010/main" val="1679569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B02CAF1A-F58A-ED33-AE90-4A74E7F36BA6}"/>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9230062" y="2098414"/>
            <a:ext cx="5486400" cy="3086100"/>
          </a:xfrm>
          <a:prstGeom prst="rect">
            <a:avLst/>
          </a:prstGeom>
        </p:spPr>
      </p:pic>
      <p:sp>
        <p:nvSpPr>
          <p:cNvPr id="5" name="TextBox 4">
            <a:hlinkClick r:id="rId4"/>
            <a:extLst>
              <a:ext uri="{FF2B5EF4-FFF2-40B4-BE49-F238E27FC236}">
                <a16:creationId xmlns:a16="http://schemas.microsoft.com/office/drawing/2014/main" id="{734C0F28-FEE3-C058-4F60-0D36A5905381}"/>
              </a:ext>
            </a:extLst>
          </p:cNvPr>
          <p:cNvSpPr txBox="1"/>
          <p:nvPr/>
        </p:nvSpPr>
        <p:spPr>
          <a:xfrm>
            <a:off x="1721224" y="3596668"/>
            <a:ext cx="7508838" cy="1200329"/>
          </a:xfrm>
          <a:prstGeom prst="rect">
            <a:avLst/>
          </a:prstGeom>
          <a:noFill/>
        </p:spPr>
        <p:txBody>
          <a:bodyPr wrap="square">
            <a:spAutoFit/>
          </a:bodyPr>
          <a:lstStyle/>
          <a:p>
            <a:r>
              <a:rPr lang="en-IN" sz="3600" dirty="0"/>
              <a:t>https://github.com/surendraadari/keylogers-skillbuild.git</a:t>
            </a:r>
          </a:p>
        </p:txBody>
      </p:sp>
      <p:sp>
        <p:nvSpPr>
          <p:cNvPr id="6" name="TextBox 5">
            <a:extLst>
              <a:ext uri="{FF2B5EF4-FFF2-40B4-BE49-F238E27FC236}">
                <a16:creationId xmlns:a16="http://schemas.microsoft.com/office/drawing/2014/main" id="{6A8BF10C-5C86-E4B5-1BDF-315209E761E8}"/>
              </a:ext>
            </a:extLst>
          </p:cNvPr>
          <p:cNvSpPr txBox="1"/>
          <p:nvPr/>
        </p:nvSpPr>
        <p:spPr>
          <a:xfrm>
            <a:off x="10785466" y="7655873"/>
            <a:ext cx="2472152" cy="369332"/>
          </a:xfrm>
          <a:prstGeom prst="rect">
            <a:avLst/>
          </a:prstGeom>
          <a:noFill/>
        </p:spPr>
        <p:txBody>
          <a:bodyPr wrap="none" rtlCol="0">
            <a:spAutoFit/>
          </a:bodyPr>
          <a:lstStyle/>
          <a:p>
            <a:r>
              <a:rPr lang="en-US" dirty="0"/>
              <a:t>CLICK Ctrl + click the link</a:t>
            </a:r>
            <a:endParaRPr lang="en-IN" dirty="0"/>
          </a:p>
        </p:txBody>
      </p:sp>
    </p:spTree>
    <p:extLst>
      <p:ext uri="{BB962C8B-B14F-4D97-AF65-F5344CB8AC3E}">
        <p14:creationId xmlns:p14="http://schemas.microsoft.com/office/powerpoint/2010/main" val="2545439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115378"/>
            <a:ext cx="7477601" cy="2083118"/>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Development, Deployment, Documentation, Review and Feedback</a:t>
            </a:r>
            <a:endParaRPr lang="en-US" sz="4374" dirty="0"/>
          </a:p>
        </p:txBody>
      </p:sp>
      <p:sp>
        <p:nvSpPr>
          <p:cNvPr id="6" name="Text 3"/>
          <p:cNvSpPr/>
          <p:nvPr/>
        </p:nvSpPr>
        <p:spPr>
          <a:xfrm>
            <a:off x="833199" y="3531751"/>
            <a:ext cx="7477601" cy="1666280"/>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To complete the project, the key logger application must be successfully deployed on the target systems. Ongoing monitoring and maintenance will be crucial to ensure the application continues to run stealthily in the background. Comprehensive documentation, including code comments and a user manual, will provide clear instructions for setup and usage.</a:t>
            </a:r>
            <a:endParaRPr lang="en-US" sz="1750" dirty="0"/>
          </a:p>
        </p:txBody>
      </p:sp>
      <p:sp>
        <p:nvSpPr>
          <p:cNvPr id="7" name="Text 4"/>
          <p:cNvSpPr/>
          <p:nvPr/>
        </p:nvSpPr>
        <p:spPr>
          <a:xfrm>
            <a:off x="833199" y="5447943"/>
            <a:ext cx="7477601" cy="1666280"/>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The project will be reviewed with all stakeholders to gather feedback and identify areas for improvement. This iterative process will help refine the key logger and ensure it meets the evolving needs of the organization. Incorporating user feedback will be key to delivering a polished, high-quality solution.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642830"/>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Key Logger in Python</a:t>
            </a:r>
            <a:endParaRPr lang="en-US" sz="4374" dirty="0"/>
          </a:p>
        </p:txBody>
      </p:sp>
      <p:sp>
        <p:nvSpPr>
          <p:cNvPr id="6" name="Text 3"/>
          <p:cNvSpPr/>
          <p:nvPr/>
        </p:nvSpPr>
        <p:spPr>
          <a:xfrm>
            <a:off x="833199" y="3670459"/>
            <a:ext cx="7477601" cy="999768"/>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Develop a powerful key logger application using the Python programming language. This robust tool captures and logs keystrokes on a target system, providing valuable insights for monitoring and security purposes.</a:t>
            </a:r>
            <a:endParaRPr lang="en-US" sz="1750" dirty="0"/>
          </a:p>
        </p:txBody>
      </p:sp>
      <p:sp>
        <p:nvSpPr>
          <p:cNvPr id="7" name="Text 4"/>
          <p:cNvSpPr/>
          <p:nvPr/>
        </p:nvSpPr>
        <p:spPr>
          <a:xfrm>
            <a:off x="833199" y="4920139"/>
            <a:ext cx="7477601" cy="666512"/>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Leverage the versatility of Python's libraries and modules to build a stealthy, efficient, and highly customizable key logging solution.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458170"/>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Project Objective</a:t>
            </a:r>
            <a:endParaRPr lang="en-US" sz="4374" dirty="0"/>
          </a:p>
        </p:txBody>
      </p:sp>
      <p:sp>
        <p:nvSpPr>
          <p:cNvPr id="6" name="Shape 3"/>
          <p:cNvSpPr/>
          <p:nvPr/>
        </p:nvSpPr>
        <p:spPr>
          <a:xfrm>
            <a:off x="2037993" y="4735711"/>
            <a:ext cx="388739" cy="388739"/>
          </a:xfrm>
          <a:prstGeom prst="roundRect">
            <a:avLst>
              <a:gd name="adj" fmla="val 25722"/>
            </a:avLst>
          </a:prstGeom>
          <a:solidFill>
            <a:srgbClr val="DADBF1"/>
          </a:solidFill>
          <a:ln w="7620">
            <a:solidFill>
              <a:srgbClr val="C0C1D7"/>
            </a:solidFill>
            <a:prstDash val="solid"/>
          </a:ln>
        </p:spPr>
      </p:sp>
      <p:sp>
        <p:nvSpPr>
          <p:cNvPr id="7" name="Text 4"/>
          <p:cNvSpPr/>
          <p:nvPr/>
        </p:nvSpPr>
        <p:spPr>
          <a:xfrm>
            <a:off x="2648903" y="4735711"/>
            <a:ext cx="2759154"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Capture Keystrokes</a:t>
            </a:r>
            <a:endParaRPr lang="en-US" sz="2187" dirty="0"/>
          </a:p>
        </p:txBody>
      </p:sp>
      <p:sp>
        <p:nvSpPr>
          <p:cNvPr id="8" name="Text 5"/>
          <p:cNvSpPr/>
          <p:nvPr/>
        </p:nvSpPr>
        <p:spPr>
          <a:xfrm>
            <a:off x="2648903" y="5216128"/>
            <a:ext cx="2759154" cy="2332792"/>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The key logger will actively monitor and record all keystrokes made on the user's device, providing a comprehensive record of their computer usage and activity.</a:t>
            </a:r>
            <a:endParaRPr lang="en-US" sz="1750" dirty="0"/>
          </a:p>
        </p:txBody>
      </p:sp>
      <p:sp>
        <p:nvSpPr>
          <p:cNvPr id="9" name="Shape 6"/>
          <p:cNvSpPr/>
          <p:nvPr/>
        </p:nvSpPr>
        <p:spPr>
          <a:xfrm>
            <a:off x="5630228" y="4735711"/>
            <a:ext cx="388739" cy="388739"/>
          </a:xfrm>
          <a:prstGeom prst="roundRect">
            <a:avLst>
              <a:gd name="adj" fmla="val 25722"/>
            </a:avLst>
          </a:prstGeom>
          <a:solidFill>
            <a:srgbClr val="DADBF1"/>
          </a:solidFill>
          <a:ln w="7620">
            <a:solidFill>
              <a:srgbClr val="C0C1D7"/>
            </a:solidFill>
            <a:prstDash val="solid"/>
          </a:ln>
        </p:spPr>
      </p:sp>
      <p:sp>
        <p:nvSpPr>
          <p:cNvPr id="10" name="Text 7"/>
          <p:cNvSpPr/>
          <p:nvPr/>
        </p:nvSpPr>
        <p:spPr>
          <a:xfrm>
            <a:off x="6241137" y="4735711"/>
            <a:ext cx="2759154"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Log Data Securely</a:t>
            </a:r>
            <a:endParaRPr lang="en-US" sz="2187" dirty="0"/>
          </a:p>
        </p:txBody>
      </p:sp>
      <p:sp>
        <p:nvSpPr>
          <p:cNvPr id="11" name="Text 8"/>
          <p:cNvSpPr/>
          <p:nvPr/>
        </p:nvSpPr>
        <p:spPr>
          <a:xfrm>
            <a:off x="6241137" y="5216128"/>
            <a:ext cx="2759154" cy="1999536"/>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The captured keystroke data will be logged and stored in a secure manner, ensuring the privacy and confidentiality of the monitored information.</a:t>
            </a:r>
            <a:endParaRPr lang="en-US" sz="1750" dirty="0"/>
          </a:p>
        </p:txBody>
      </p:sp>
      <p:sp>
        <p:nvSpPr>
          <p:cNvPr id="12" name="Shape 9"/>
          <p:cNvSpPr/>
          <p:nvPr/>
        </p:nvSpPr>
        <p:spPr>
          <a:xfrm>
            <a:off x="9222462" y="4735711"/>
            <a:ext cx="388739" cy="388739"/>
          </a:xfrm>
          <a:prstGeom prst="roundRect">
            <a:avLst>
              <a:gd name="adj" fmla="val 25722"/>
            </a:avLst>
          </a:prstGeom>
          <a:solidFill>
            <a:srgbClr val="DADBF1"/>
          </a:solidFill>
          <a:ln w="7620">
            <a:solidFill>
              <a:srgbClr val="C0C1D7"/>
            </a:solidFill>
            <a:prstDash val="solid"/>
          </a:ln>
        </p:spPr>
      </p:sp>
      <p:sp>
        <p:nvSpPr>
          <p:cNvPr id="13" name="Text 10"/>
          <p:cNvSpPr/>
          <p:nvPr/>
        </p:nvSpPr>
        <p:spPr>
          <a:xfrm>
            <a:off x="9833372" y="4735711"/>
            <a:ext cx="2759154"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Enable Monitoring</a:t>
            </a:r>
            <a:endParaRPr lang="en-US" sz="2187" dirty="0"/>
          </a:p>
        </p:txBody>
      </p:sp>
      <p:sp>
        <p:nvSpPr>
          <p:cNvPr id="14" name="Text 11"/>
          <p:cNvSpPr/>
          <p:nvPr/>
        </p:nvSpPr>
        <p:spPr>
          <a:xfrm>
            <a:off x="9833372" y="5216128"/>
            <a:ext cx="2759154" cy="2332792"/>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The key logger will enable the user or administrator to review the recorded keystrokes, providing valuable insights into the user's computer habits and activities.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21516" y="0"/>
            <a:ext cx="14630400" cy="8229600"/>
          </a:xfrm>
          <a:prstGeom prst="rect">
            <a:avLst/>
          </a:prstGeom>
          <a:solidFill>
            <a:srgbClr val="FFFFFF"/>
          </a:solidFill>
          <a:ln/>
        </p:spPr>
      </p:sp>
      <p:sp>
        <p:nvSpPr>
          <p:cNvPr id="4" name="Text 2"/>
          <p:cNvSpPr/>
          <p:nvPr/>
        </p:nvSpPr>
        <p:spPr>
          <a:xfrm>
            <a:off x="2037993" y="1931908"/>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Project Scope</a:t>
            </a:r>
            <a:endParaRPr lang="en-US" sz="4374" dirty="0"/>
          </a:p>
        </p:txBody>
      </p:sp>
      <p:sp>
        <p:nvSpPr>
          <p:cNvPr id="5" name="Text 3"/>
          <p:cNvSpPr/>
          <p:nvPr/>
        </p:nvSpPr>
        <p:spPr>
          <a:xfrm>
            <a:off x="2037993" y="3181707"/>
            <a:ext cx="2783800" cy="347186"/>
          </a:xfrm>
          <a:prstGeom prst="rect">
            <a:avLst/>
          </a:prstGeom>
          <a:noFill/>
          <a:ln/>
        </p:spPr>
        <p:txBody>
          <a:bodyPr wrap="non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Capturing Keystrokes</a:t>
            </a:r>
            <a:endParaRPr lang="en-US" sz="2187" dirty="0"/>
          </a:p>
        </p:txBody>
      </p:sp>
      <p:sp>
        <p:nvSpPr>
          <p:cNvPr id="6" name="Text 4"/>
          <p:cNvSpPr/>
          <p:nvPr/>
        </p:nvSpPr>
        <p:spPr>
          <a:xfrm>
            <a:off x="2037993" y="3751064"/>
            <a:ext cx="3156347" cy="1999536"/>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The key logger will be designed to capture every keystroke made on the target system, including passwords, login information, and other sensitive data.</a:t>
            </a:r>
            <a:endParaRPr lang="en-US" sz="1750" dirty="0"/>
          </a:p>
        </p:txBody>
      </p:sp>
      <p:sp>
        <p:nvSpPr>
          <p:cNvPr id="7" name="Text 5"/>
          <p:cNvSpPr/>
          <p:nvPr/>
        </p:nvSpPr>
        <p:spPr>
          <a:xfrm>
            <a:off x="5743932" y="3181707"/>
            <a:ext cx="2777490" cy="347186"/>
          </a:xfrm>
          <a:prstGeom prst="rect">
            <a:avLst/>
          </a:prstGeom>
          <a:noFill/>
          <a:ln/>
        </p:spPr>
        <p:txBody>
          <a:bodyPr wrap="non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Secure Data Storage</a:t>
            </a:r>
            <a:endParaRPr lang="en-US" sz="2187" dirty="0"/>
          </a:p>
        </p:txBody>
      </p:sp>
      <p:sp>
        <p:nvSpPr>
          <p:cNvPr id="8" name="Text 6"/>
          <p:cNvSpPr/>
          <p:nvPr/>
        </p:nvSpPr>
        <p:spPr>
          <a:xfrm>
            <a:off x="5743932" y="3751064"/>
            <a:ext cx="3156347" cy="1999536"/>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The captured keystrokes will be stored securely, with robust encryption and access control measures, to prevent unauthorized access or tampering.</a:t>
            </a:r>
            <a:endParaRPr lang="en-US" sz="1750" dirty="0"/>
          </a:p>
        </p:txBody>
      </p:sp>
      <p:sp>
        <p:nvSpPr>
          <p:cNvPr id="9" name="Text 7"/>
          <p:cNvSpPr/>
          <p:nvPr/>
        </p:nvSpPr>
        <p:spPr>
          <a:xfrm>
            <a:off x="9449872" y="3181707"/>
            <a:ext cx="3156347" cy="694373"/>
          </a:xfrm>
          <a:prstGeom prst="rect">
            <a:avLst/>
          </a:prstGeom>
          <a:noFill/>
          <a:ln/>
        </p:spPr>
        <p:txBody>
          <a:bodyPr wrap="squar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Stealthy Background Operation</a:t>
            </a:r>
            <a:endParaRPr lang="en-US" sz="2187" dirty="0"/>
          </a:p>
        </p:txBody>
      </p:sp>
      <p:sp>
        <p:nvSpPr>
          <p:cNvPr id="10" name="Text 8"/>
          <p:cNvSpPr/>
          <p:nvPr/>
        </p:nvSpPr>
        <p:spPr>
          <a:xfrm>
            <a:off x="9449872" y="4098250"/>
            <a:ext cx="3156347" cy="1999536"/>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The application will run discreetly in the background, without drawing attention to itself, to maintain a covert monitoring presence on the target system.</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490073"/>
            <a:ext cx="7477601" cy="1916430"/>
          </a:xfrm>
          <a:prstGeom prst="rect">
            <a:avLst/>
          </a:prstGeom>
          <a:noFill/>
          <a:ln/>
        </p:spPr>
        <p:txBody>
          <a:bodyPr wrap="square" rtlCol="0" anchor="t"/>
          <a:lstStyle/>
          <a:p>
            <a:pPr marL="0" indent="0">
              <a:lnSpc>
                <a:spcPts val="7545"/>
              </a:lnSpc>
              <a:buNone/>
            </a:pPr>
            <a:r>
              <a:rPr lang="en-US" sz="6036" b="1" kern="0" spc="-181" dirty="0">
                <a:solidFill>
                  <a:srgbClr val="000000"/>
                </a:solidFill>
                <a:latin typeface="Inter" pitchFamily="34" charset="0"/>
                <a:ea typeface="Inter" pitchFamily="34" charset="-122"/>
                <a:cs typeface="Inter" pitchFamily="34" charset="-120"/>
              </a:rPr>
              <a:t>Technical Requirements</a:t>
            </a:r>
            <a:endParaRPr lang="en-US" sz="6036" dirty="0"/>
          </a:p>
        </p:txBody>
      </p:sp>
      <p:sp>
        <p:nvSpPr>
          <p:cNvPr id="6" name="Text 3"/>
          <p:cNvSpPr/>
          <p:nvPr/>
        </p:nvSpPr>
        <p:spPr>
          <a:xfrm>
            <a:off x="833199" y="4739759"/>
            <a:ext cx="7477601" cy="999768"/>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To develop a robust key logger, the system must meet several technical requirements, including efficient data capture, secure storage, and undetectable operation.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916668"/>
            <a:ext cx="6148745"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Data Storage &amp; Libraries</a:t>
            </a:r>
            <a:endParaRPr lang="en-US" sz="4374" dirty="0"/>
          </a:p>
        </p:txBody>
      </p:sp>
      <p:pic>
        <p:nvPicPr>
          <p:cNvPr id="5" name="Image 0" descr="preencoded.png"/>
          <p:cNvPicPr>
            <a:picLocks noChangeAspect="1"/>
          </p:cNvPicPr>
          <p:nvPr/>
        </p:nvPicPr>
        <p:blipFill>
          <a:blip r:embed="rId3"/>
          <a:stretch>
            <a:fillRect/>
          </a:stretch>
        </p:blipFill>
        <p:spPr>
          <a:xfrm>
            <a:off x="2037993" y="3055382"/>
            <a:ext cx="555427" cy="555427"/>
          </a:xfrm>
          <a:prstGeom prst="rect">
            <a:avLst/>
          </a:prstGeom>
        </p:spPr>
      </p:pic>
      <p:sp>
        <p:nvSpPr>
          <p:cNvPr id="6" name="Text 3"/>
          <p:cNvSpPr/>
          <p:nvPr/>
        </p:nvSpPr>
        <p:spPr>
          <a:xfrm>
            <a:off x="2037993" y="3832979"/>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Data Storage</a:t>
            </a:r>
            <a:endParaRPr lang="en-US" sz="2187" dirty="0"/>
          </a:p>
        </p:txBody>
      </p:sp>
      <p:sp>
        <p:nvSpPr>
          <p:cNvPr id="7" name="Text 4"/>
          <p:cNvSpPr/>
          <p:nvPr/>
        </p:nvSpPr>
        <p:spPr>
          <a:xfrm>
            <a:off x="2037993" y="4313396"/>
            <a:ext cx="3295888" cy="1666280"/>
          </a:xfrm>
          <a:prstGeom prst="rect">
            <a:avLst/>
          </a:prstGeom>
          <a:noFill/>
          <a:ln/>
        </p:spPr>
        <p:txBody>
          <a:bodyPr wrap="square" rtlCol="0" anchor="t"/>
          <a:lstStyle/>
          <a:p>
            <a:pPr marL="0" indent="0" algn="l">
              <a:lnSpc>
                <a:spcPts val="2624"/>
              </a:lnSpc>
              <a:buNone/>
            </a:pPr>
            <a:r>
              <a:rPr lang="en-US" sz="1750" kern="0" spc="-35" dirty="0">
                <a:solidFill>
                  <a:srgbClr val="272525"/>
                </a:solidFill>
                <a:latin typeface="Inter" pitchFamily="34" charset="0"/>
                <a:ea typeface="Inter" pitchFamily="34" charset="-122"/>
                <a:cs typeface="Inter" pitchFamily="34" charset="-120"/>
              </a:rPr>
              <a:t>The key logger will store captured keystrokes securely in a database or file system, ensuring the data is protected and accessible for analysis.</a:t>
            </a:r>
            <a:endParaRPr lang="en-US" sz="1750" dirty="0"/>
          </a:p>
        </p:txBody>
      </p:sp>
      <p:pic>
        <p:nvPicPr>
          <p:cNvPr id="8" name="Image 1" descr="preencoded.png"/>
          <p:cNvPicPr>
            <a:picLocks noChangeAspect="1"/>
          </p:cNvPicPr>
          <p:nvPr/>
        </p:nvPicPr>
        <p:blipFill>
          <a:blip r:embed="rId4"/>
          <a:stretch>
            <a:fillRect/>
          </a:stretch>
        </p:blipFill>
        <p:spPr>
          <a:xfrm>
            <a:off x="5667137" y="3055382"/>
            <a:ext cx="555427" cy="555427"/>
          </a:xfrm>
          <a:prstGeom prst="rect">
            <a:avLst/>
          </a:prstGeom>
        </p:spPr>
      </p:pic>
      <p:sp>
        <p:nvSpPr>
          <p:cNvPr id="9" name="Text 5"/>
          <p:cNvSpPr/>
          <p:nvPr/>
        </p:nvSpPr>
        <p:spPr>
          <a:xfrm>
            <a:off x="5667137" y="3832979"/>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Python Libraries</a:t>
            </a:r>
            <a:endParaRPr lang="en-US" sz="2187" dirty="0"/>
          </a:p>
        </p:txBody>
      </p:sp>
      <p:sp>
        <p:nvSpPr>
          <p:cNvPr id="10" name="Text 6"/>
          <p:cNvSpPr/>
          <p:nvPr/>
        </p:nvSpPr>
        <p:spPr>
          <a:xfrm>
            <a:off x="5667137" y="4313396"/>
            <a:ext cx="3296007" cy="1666280"/>
          </a:xfrm>
          <a:prstGeom prst="rect">
            <a:avLst/>
          </a:prstGeom>
          <a:noFill/>
          <a:ln/>
        </p:spPr>
        <p:txBody>
          <a:bodyPr wrap="square" rtlCol="0" anchor="t"/>
          <a:lstStyle/>
          <a:p>
            <a:pPr marL="0" indent="0" algn="l">
              <a:lnSpc>
                <a:spcPts val="2624"/>
              </a:lnSpc>
              <a:buNone/>
            </a:pPr>
            <a:r>
              <a:rPr lang="en-US" sz="1750" kern="0" spc="-35" dirty="0">
                <a:solidFill>
                  <a:srgbClr val="272525"/>
                </a:solidFill>
                <a:latin typeface="Inter" pitchFamily="34" charset="0"/>
                <a:ea typeface="Inter" pitchFamily="34" charset="-122"/>
                <a:cs typeface="Inter" pitchFamily="34" charset="-120"/>
              </a:rPr>
              <a:t>We will utilize robust Python libraries like pynput and keyboard to handle low-level input monitoring and event capture functionality.</a:t>
            </a:r>
            <a:endParaRPr lang="en-US" sz="1750" dirty="0"/>
          </a:p>
        </p:txBody>
      </p:sp>
      <p:pic>
        <p:nvPicPr>
          <p:cNvPr id="11" name="Image 2" descr="preencoded.png"/>
          <p:cNvPicPr>
            <a:picLocks noChangeAspect="1"/>
          </p:cNvPicPr>
          <p:nvPr/>
        </p:nvPicPr>
        <p:blipFill>
          <a:blip r:embed="rId5"/>
          <a:stretch>
            <a:fillRect/>
          </a:stretch>
        </p:blipFill>
        <p:spPr>
          <a:xfrm>
            <a:off x="9296400" y="3055382"/>
            <a:ext cx="555427" cy="555427"/>
          </a:xfrm>
          <a:prstGeom prst="rect">
            <a:avLst/>
          </a:prstGeom>
        </p:spPr>
      </p:pic>
      <p:sp>
        <p:nvSpPr>
          <p:cNvPr id="12" name="Text 7"/>
          <p:cNvSpPr/>
          <p:nvPr/>
        </p:nvSpPr>
        <p:spPr>
          <a:xfrm>
            <a:off x="9296400" y="3832979"/>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Cloud Integration</a:t>
            </a:r>
            <a:endParaRPr lang="en-US" sz="2187" dirty="0"/>
          </a:p>
        </p:txBody>
      </p:sp>
      <p:sp>
        <p:nvSpPr>
          <p:cNvPr id="13" name="Text 8"/>
          <p:cNvSpPr/>
          <p:nvPr/>
        </p:nvSpPr>
        <p:spPr>
          <a:xfrm>
            <a:off x="9296400" y="4313396"/>
            <a:ext cx="3296007" cy="1999536"/>
          </a:xfrm>
          <a:prstGeom prst="rect">
            <a:avLst/>
          </a:prstGeom>
          <a:noFill/>
          <a:ln/>
        </p:spPr>
        <p:txBody>
          <a:bodyPr wrap="square" rtlCol="0" anchor="t"/>
          <a:lstStyle/>
          <a:p>
            <a:pPr marL="0" indent="0" algn="l">
              <a:lnSpc>
                <a:spcPts val="2624"/>
              </a:lnSpc>
              <a:buNone/>
            </a:pPr>
            <a:r>
              <a:rPr lang="en-US" sz="1750" kern="0" spc="-35" dirty="0">
                <a:solidFill>
                  <a:srgbClr val="272525"/>
                </a:solidFill>
                <a:latin typeface="Inter" pitchFamily="34" charset="0"/>
                <a:ea typeface="Inter" pitchFamily="34" charset="-122"/>
                <a:cs typeface="Inter" pitchFamily="34" charset="-120"/>
              </a:rPr>
              <a:t>For enhanced security and accessibility, we may also incorporate cloud storage solutions to back up and sync the key logger data across devices.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920591"/>
            <a:ext cx="618994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Security Considerations</a:t>
            </a:r>
            <a:endParaRPr lang="en-US" sz="4374" dirty="0"/>
          </a:p>
        </p:txBody>
      </p:sp>
      <p:pic>
        <p:nvPicPr>
          <p:cNvPr id="5" name="Image 0" descr="preencoded.png"/>
          <p:cNvPicPr>
            <a:picLocks noChangeAspect="1"/>
          </p:cNvPicPr>
          <p:nvPr/>
        </p:nvPicPr>
        <p:blipFill>
          <a:blip r:embed="rId3"/>
          <a:stretch>
            <a:fillRect/>
          </a:stretch>
        </p:blipFill>
        <p:spPr>
          <a:xfrm>
            <a:off x="2037993" y="2059305"/>
            <a:ext cx="5110520" cy="3158490"/>
          </a:xfrm>
          <a:prstGeom prst="rect">
            <a:avLst/>
          </a:prstGeom>
        </p:spPr>
      </p:pic>
      <p:sp>
        <p:nvSpPr>
          <p:cNvPr id="6" name="Text 3"/>
          <p:cNvSpPr/>
          <p:nvPr/>
        </p:nvSpPr>
        <p:spPr>
          <a:xfrm>
            <a:off x="2037993" y="5495449"/>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Encryption</a:t>
            </a:r>
            <a:endParaRPr lang="en-US" sz="2187" dirty="0"/>
          </a:p>
        </p:txBody>
      </p:sp>
      <p:sp>
        <p:nvSpPr>
          <p:cNvPr id="7" name="Text 4"/>
          <p:cNvSpPr/>
          <p:nvPr/>
        </p:nvSpPr>
        <p:spPr>
          <a:xfrm>
            <a:off x="2037993" y="5975866"/>
            <a:ext cx="5110520" cy="999768"/>
          </a:xfrm>
          <a:prstGeom prst="rect">
            <a:avLst/>
          </a:prstGeom>
          <a:noFill/>
          <a:ln/>
        </p:spPr>
        <p:txBody>
          <a:bodyPr wrap="square" rtlCol="0" anchor="t"/>
          <a:lstStyle/>
          <a:p>
            <a:pPr marL="0" indent="0" algn="l">
              <a:lnSpc>
                <a:spcPts val="2624"/>
              </a:lnSpc>
              <a:buNone/>
            </a:pPr>
            <a:r>
              <a:rPr lang="en-US" sz="1750" kern="0" spc="-35" dirty="0">
                <a:solidFill>
                  <a:srgbClr val="272525"/>
                </a:solidFill>
                <a:latin typeface="Inter" pitchFamily="34" charset="0"/>
                <a:ea typeface="Inter" pitchFamily="34" charset="-122"/>
                <a:cs typeface="Inter" pitchFamily="34" charset="-120"/>
              </a:rPr>
              <a:t>Implement robust encryption algorithms to protect sensitive user data and keylogging output from unauthorized access or interception.</a:t>
            </a:r>
            <a:endParaRPr lang="en-US" sz="1750" dirty="0"/>
          </a:p>
        </p:txBody>
      </p:sp>
      <p:pic>
        <p:nvPicPr>
          <p:cNvPr id="8" name="Image 1" descr="preencoded.png"/>
          <p:cNvPicPr>
            <a:picLocks noChangeAspect="1"/>
          </p:cNvPicPr>
          <p:nvPr/>
        </p:nvPicPr>
        <p:blipFill>
          <a:blip r:embed="rId4"/>
          <a:stretch>
            <a:fillRect/>
          </a:stretch>
        </p:blipFill>
        <p:spPr>
          <a:xfrm>
            <a:off x="7481768" y="2059305"/>
            <a:ext cx="5110639" cy="3158609"/>
          </a:xfrm>
          <a:prstGeom prst="rect">
            <a:avLst/>
          </a:prstGeom>
        </p:spPr>
      </p:pic>
      <p:sp>
        <p:nvSpPr>
          <p:cNvPr id="9" name="Text 5"/>
          <p:cNvSpPr/>
          <p:nvPr/>
        </p:nvSpPr>
        <p:spPr>
          <a:xfrm>
            <a:off x="7481768" y="5495568"/>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Access Control</a:t>
            </a:r>
            <a:endParaRPr lang="en-US" sz="2187" dirty="0"/>
          </a:p>
        </p:txBody>
      </p:sp>
      <p:sp>
        <p:nvSpPr>
          <p:cNvPr id="10" name="Text 6"/>
          <p:cNvSpPr/>
          <p:nvPr/>
        </p:nvSpPr>
        <p:spPr>
          <a:xfrm>
            <a:off x="7481768" y="5975985"/>
            <a:ext cx="5110639" cy="1333024"/>
          </a:xfrm>
          <a:prstGeom prst="rect">
            <a:avLst/>
          </a:prstGeom>
          <a:noFill/>
          <a:ln/>
        </p:spPr>
        <p:txBody>
          <a:bodyPr wrap="square" rtlCol="0" anchor="t"/>
          <a:lstStyle/>
          <a:p>
            <a:pPr marL="0" indent="0" algn="l">
              <a:lnSpc>
                <a:spcPts val="2624"/>
              </a:lnSpc>
              <a:buNone/>
            </a:pPr>
            <a:r>
              <a:rPr lang="en-US" sz="1750" kern="0" spc="-35" dirty="0">
                <a:solidFill>
                  <a:srgbClr val="272525"/>
                </a:solidFill>
                <a:latin typeface="Inter" pitchFamily="34" charset="0"/>
                <a:ea typeface="Inter" pitchFamily="34" charset="-122"/>
                <a:cs typeface="Inter" pitchFamily="34" charset="-120"/>
              </a:rPr>
              <a:t>Ensure strict access control measures are in place, allowing only authorized personnel to view or manage the collected keylogging data for enhanced privacy and compliance.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oundRect">
            <a:avLst>
              <a:gd name="adj" fmla="val 2430"/>
            </a:avLst>
          </a:prstGeom>
          <a:solidFill>
            <a:srgbClr val="FFFFFF">
              <a:alpha val="85000"/>
            </a:srgbClr>
          </a:solidFill>
          <a:ln/>
        </p:spPr>
      </p:sp>
      <p:sp>
        <p:nvSpPr>
          <p:cNvPr id="6" name="Text 3"/>
          <p:cNvSpPr/>
          <p:nvPr/>
        </p:nvSpPr>
        <p:spPr>
          <a:xfrm>
            <a:off x="2037993" y="1610439"/>
            <a:ext cx="10554414" cy="1388745"/>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Potential Challenges and Mitigation Strategies</a:t>
            </a:r>
            <a:endParaRPr lang="en-US" sz="4374" dirty="0"/>
          </a:p>
        </p:txBody>
      </p:sp>
      <p:sp>
        <p:nvSpPr>
          <p:cNvPr id="7" name="Shape 4"/>
          <p:cNvSpPr/>
          <p:nvPr/>
        </p:nvSpPr>
        <p:spPr>
          <a:xfrm>
            <a:off x="2037993" y="3332440"/>
            <a:ext cx="3370064" cy="3286720"/>
          </a:xfrm>
          <a:prstGeom prst="roundRect">
            <a:avLst>
              <a:gd name="adj" fmla="val 3042"/>
            </a:avLst>
          </a:prstGeom>
          <a:solidFill>
            <a:srgbClr val="DADBF1"/>
          </a:solidFill>
          <a:ln w="7620">
            <a:solidFill>
              <a:srgbClr val="C0C1D7"/>
            </a:solidFill>
            <a:prstDash val="solid"/>
          </a:ln>
        </p:spPr>
      </p:sp>
      <p:sp>
        <p:nvSpPr>
          <p:cNvPr id="8" name="Text 5"/>
          <p:cNvSpPr/>
          <p:nvPr/>
        </p:nvSpPr>
        <p:spPr>
          <a:xfrm>
            <a:off x="2267783" y="3562231"/>
            <a:ext cx="2910483" cy="694373"/>
          </a:xfrm>
          <a:prstGeom prst="rect">
            <a:avLst/>
          </a:prstGeom>
          <a:noFill/>
          <a:ln/>
        </p:spPr>
        <p:txBody>
          <a:bodyPr wrap="squar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Data Privacy and Security</a:t>
            </a:r>
            <a:endParaRPr lang="en-US" sz="2187" dirty="0"/>
          </a:p>
        </p:txBody>
      </p:sp>
      <p:sp>
        <p:nvSpPr>
          <p:cNvPr id="9" name="Text 6"/>
          <p:cNvSpPr/>
          <p:nvPr/>
        </p:nvSpPr>
        <p:spPr>
          <a:xfrm>
            <a:off x="2267783" y="4389834"/>
            <a:ext cx="2910483" cy="1999536"/>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Ensuring the captured keystrokes are stored securely and not accessed by unauthorized parties. Implement robust encryption and access controls.</a:t>
            </a:r>
            <a:endParaRPr lang="en-US" sz="1750" dirty="0"/>
          </a:p>
        </p:txBody>
      </p:sp>
      <p:sp>
        <p:nvSpPr>
          <p:cNvPr id="10" name="Shape 7"/>
          <p:cNvSpPr/>
          <p:nvPr/>
        </p:nvSpPr>
        <p:spPr>
          <a:xfrm>
            <a:off x="5630228" y="3332440"/>
            <a:ext cx="3370064" cy="3286720"/>
          </a:xfrm>
          <a:prstGeom prst="roundRect">
            <a:avLst>
              <a:gd name="adj" fmla="val 3042"/>
            </a:avLst>
          </a:prstGeom>
          <a:solidFill>
            <a:srgbClr val="DADBF1"/>
          </a:solidFill>
          <a:ln w="7620">
            <a:solidFill>
              <a:srgbClr val="C0C1D7"/>
            </a:solidFill>
            <a:prstDash val="solid"/>
          </a:ln>
        </p:spPr>
      </p:sp>
      <p:sp>
        <p:nvSpPr>
          <p:cNvPr id="11" name="Text 8"/>
          <p:cNvSpPr/>
          <p:nvPr/>
        </p:nvSpPr>
        <p:spPr>
          <a:xfrm>
            <a:off x="5860018" y="3562231"/>
            <a:ext cx="2889290"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Ethical Considerations</a:t>
            </a:r>
            <a:endParaRPr lang="en-US" sz="2187" dirty="0"/>
          </a:p>
        </p:txBody>
      </p:sp>
      <p:sp>
        <p:nvSpPr>
          <p:cNvPr id="12" name="Text 9"/>
          <p:cNvSpPr/>
          <p:nvPr/>
        </p:nvSpPr>
        <p:spPr>
          <a:xfrm>
            <a:off x="5860018" y="4042648"/>
            <a:ext cx="2910483" cy="2332792"/>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Addressing the ethical implications of monitoring user input without explicit consent. Develop a clear policy on acceptable use and obtain necessary approvals.</a:t>
            </a:r>
            <a:endParaRPr lang="en-US" sz="1750" dirty="0"/>
          </a:p>
        </p:txBody>
      </p:sp>
      <p:sp>
        <p:nvSpPr>
          <p:cNvPr id="13" name="Shape 10"/>
          <p:cNvSpPr/>
          <p:nvPr/>
        </p:nvSpPr>
        <p:spPr>
          <a:xfrm>
            <a:off x="9222462" y="3332440"/>
            <a:ext cx="3370064" cy="3286720"/>
          </a:xfrm>
          <a:prstGeom prst="roundRect">
            <a:avLst>
              <a:gd name="adj" fmla="val 3042"/>
            </a:avLst>
          </a:prstGeom>
          <a:solidFill>
            <a:srgbClr val="DADBF1"/>
          </a:solidFill>
          <a:ln w="7620">
            <a:solidFill>
              <a:srgbClr val="C0C1D7"/>
            </a:solidFill>
            <a:prstDash val="solid"/>
          </a:ln>
        </p:spPr>
      </p:sp>
      <p:sp>
        <p:nvSpPr>
          <p:cNvPr id="14" name="Text 11"/>
          <p:cNvSpPr/>
          <p:nvPr/>
        </p:nvSpPr>
        <p:spPr>
          <a:xfrm>
            <a:off x="9452253" y="3562231"/>
            <a:ext cx="2910483" cy="694373"/>
          </a:xfrm>
          <a:prstGeom prst="rect">
            <a:avLst/>
          </a:prstGeom>
          <a:noFill/>
          <a:ln/>
        </p:spPr>
        <p:txBody>
          <a:bodyPr wrap="squar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Detection and Avoidance</a:t>
            </a:r>
            <a:endParaRPr lang="en-US" sz="2187" dirty="0"/>
          </a:p>
        </p:txBody>
      </p:sp>
      <p:sp>
        <p:nvSpPr>
          <p:cNvPr id="15" name="Text 12"/>
          <p:cNvSpPr/>
          <p:nvPr/>
        </p:nvSpPr>
        <p:spPr>
          <a:xfrm>
            <a:off x="9452253" y="4389834"/>
            <a:ext cx="2910483" cy="1999536"/>
          </a:xfrm>
          <a:prstGeom prst="rect">
            <a:avLst/>
          </a:prstGeom>
          <a:noFill/>
          <a:ln/>
        </p:spPr>
        <p:txBody>
          <a:bodyPr wrap="square" rtlCol="0" anchor="t"/>
          <a:lstStyle/>
          <a:p>
            <a:pPr marL="0" indent="0">
              <a:lnSpc>
                <a:spcPts val="2624"/>
              </a:lnSpc>
              <a:buNone/>
            </a:pPr>
            <a:r>
              <a:rPr lang="en-US" sz="1750" kern="0" spc="-35" dirty="0">
                <a:solidFill>
                  <a:srgbClr val="272525"/>
                </a:solidFill>
                <a:latin typeface="Inter" pitchFamily="34" charset="0"/>
                <a:ea typeface="Inter" pitchFamily="34" charset="-122"/>
                <a:cs typeface="Inter" pitchFamily="34" charset="-120"/>
              </a:rPr>
              <a:t>Preventing the key logger from being detected by antivirus software or users. Utilize stealth techniques and obfuscation to minimize the application's footprint.</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32458"/>
          </a:xfrm>
          <a:prstGeom prst="rect">
            <a:avLst/>
          </a:prstGeom>
          <a:solidFill>
            <a:srgbClr val="FFFFFF"/>
          </a:solidFill>
          <a:ln/>
        </p:spPr>
      </p:sp>
      <p:sp>
        <p:nvSpPr>
          <p:cNvPr id="4" name="Text 2"/>
          <p:cNvSpPr/>
          <p:nvPr/>
        </p:nvSpPr>
        <p:spPr>
          <a:xfrm>
            <a:off x="2266950" y="584478"/>
            <a:ext cx="7418903" cy="664131"/>
          </a:xfrm>
          <a:prstGeom prst="rect">
            <a:avLst/>
          </a:prstGeom>
          <a:noFill/>
          <a:ln/>
        </p:spPr>
        <p:txBody>
          <a:bodyPr wrap="none" rtlCol="0" anchor="t"/>
          <a:lstStyle/>
          <a:p>
            <a:pPr marL="0" indent="0">
              <a:lnSpc>
                <a:spcPts val="5230"/>
              </a:lnSpc>
              <a:buNone/>
            </a:pPr>
            <a:r>
              <a:rPr lang="en-US" sz="4184" b="1" kern="0" spc="-126" dirty="0">
                <a:solidFill>
                  <a:srgbClr val="000000"/>
                </a:solidFill>
                <a:latin typeface="Inter" pitchFamily="34" charset="0"/>
                <a:ea typeface="Inter" pitchFamily="34" charset="-122"/>
                <a:cs typeface="Inter" pitchFamily="34" charset="-120"/>
              </a:rPr>
              <a:t>Development and Deployment</a:t>
            </a:r>
            <a:endParaRPr lang="en-US" sz="4184" dirty="0"/>
          </a:p>
        </p:txBody>
      </p:sp>
      <p:sp>
        <p:nvSpPr>
          <p:cNvPr id="5" name="Shape 3"/>
          <p:cNvSpPr/>
          <p:nvPr/>
        </p:nvSpPr>
        <p:spPr>
          <a:xfrm>
            <a:off x="2266950" y="1673662"/>
            <a:ext cx="1682710" cy="1203484"/>
          </a:xfrm>
          <a:prstGeom prst="roundRect">
            <a:avLst>
              <a:gd name="adj" fmla="val 7948"/>
            </a:avLst>
          </a:prstGeom>
          <a:solidFill>
            <a:srgbClr val="DADBF1"/>
          </a:solidFill>
          <a:ln w="7620">
            <a:solidFill>
              <a:srgbClr val="C0C1D7"/>
            </a:solidFill>
            <a:prstDash val="solid"/>
          </a:ln>
        </p:spPr>
      </p:sp>
      <p:sp>
        <p:nvSpPr>
          <p:cNvPr id="6" name="Text 4"/>
          <p:cNvSpPr/>
          <p:nvPr/>
        </p:nvSpPr>
        <p:spPr>
          <a:xfrm>
            <a:off x="2487097" y="2076093"/>
            <a:ext cx="122039" cy="398621"/>
          </a:xfrm>
          <a:prstGeom prst="rect">
            <a:avLst/>
          </a:prstGeom>
          <a:noFill/>
          <a:ln/>
        </p:spPr>
        <p:txBody>
          <a:bodyPr wrap="none" rtlCol="0" anchor="t"/>
          <a:lstStyle/>
          <a:p>
            <a:pPr marL="0" indent="0" algn="ctr">
              <a:lnSpc>
                <a:spcPts val="3138"/>
              </a:lnSpc>
              <a:buNone/>
            </a:pPr>
            <a:r>
              <a:rPr lang="en-US" sz="2092" b="1" kern="0" spc="-63" dirty="0">
                <a:solidFill>
                  <a:srgbClr val="272525"/>
                </a:solidFill>
                <a:latin typeface="Inter" pitchFamily="34" charset="0"/>
                <a:ea typeface="Inter" pitchFamily="34" charset="-122"/>
                <a:cs typeface="Inter" pitchFamily="34" charset="-120"/>
              </a:rPr>
              <a:t>1</a:t>
            </a:r>
            <a:endParaRPr lang="en-US" sz="2092" dirty="0"/>
          </a:p>
        </p:txBody>
      </p:sp>
      <p:sp>
        <p:nvSpPr>
          <p:cNvPr id="7" name="Text 5"/>
          <p:cNvSpPr/>
          <p:nvPr/>
        </p:nvSpPr>
        <p:spPr>
          <a:xfrm>
            <a:off x="4162187" y="1886188"/>
            <a:ext cx="2656880" cy="332184"/>
          </a:xfrm>
          <a:prstGeom prst="rect">
            <a:avLst/>
          </a:prstGeom>
          <a:noFill/>
          <a:ln/>
        </p:spPr>
        <p:txBody>
          <a:bodyPr wrap="none" rtlCol="0" anchor="t"/>
          <a:lstStyle/>
          <a:p>
            <a:pPr marL="0" indent="0" algn="l">
              <a:lnSpc>
                <a:spcPts val="2615"/>
              </a:lnSpc>
              <a:buNone/>
            </a:pPr>
            <a:r>
              <a:rPr lang="en-US" sz="2092" b="1" kern="0" spc="-63" dirty="0">
                <a:solidFill>
                  <a:srgbClr val="272525"/>
                </a:solidFill>
                <a:latin typeface="Inter" pitchFamily="34" charset="0"/>
                <a:ea typeface="Inter" pitchFamily="34" charset="-122"/>
                <a:cs typeface="Inter" pitchFamily="34" charset="-120"/>
              </a:rPr>
              <a:t>Implementation</a:t>
            </a:r>
            <a:endParaRPr lang="en-US" sz="2092" dirty="0"/>
          </a:p>
        </p:txBody>
      </p:sp>
      <p:sp>
        <p:nvSpPr>
          <p:cNvPr id="8" name="Text 6"/>
          <p:cNvSpPr/>
          <p:nvPr/>
        </p:nvSpPr>
        <p:spPr>
          <a:xfrm>
            <a:off x="4162187" y="2345888"/>
            <a:ext cx="5707856" cy="318730"/>
          </a:xfrm>
          <a:prstGeom prst="rect">
            <a:avLst/>
          </a:prstGeom>
          <a:noFill/>
          <a:ln/>
        </p:spPr>
        <p:txBody>
          <a:bodyPr wrap="none" rtlCol="0" anchor="t"/>
          <a:lstStyle/>
          <a:p>
            <a:pPr marL="0" indent="0" algn="l">
              <a:lnSpc>
                <a:spcPts val="2510"/>
              </a:lnSpc>
              <a:buNone/>
            </a:pPr>
            <a:r>
              <a:rPr lang="en-US" sz="1674" kern="0" spc="-33" dirty="0">
                <a:solidFill>
                  <a:srgbClr val="272525"/>
                </a:solidFill>
                <a:latin typeface="Inter" pitchFamily="34" charset="0"/>
                <a:ea typeface="Inter" pitchFamily="34" charset="-122"/>
                <a:cs typeface="Inter" pitchFamily="34" charset="-120"/>
              </a:rPr>
              <a:t>Develop the key logger using Python and the pynput library</a:t>
            </a:r>
            <a:endParaRPr lang="en-US" sz="1674" dirty="0"/>
          </a:p>
        </p:txBody>
      </p:sp>
      <p:sp>
        <p:nvSpPr>
          <p:cNvPr id="9" name="Shape 7"/>
          <p:cNvSpPr/>
          <p:nvPr/>
        </p:nvSpPr>
        <p:spPr>
          <a:xfrm>
            <a:off x="4055864" y="2852886"/>
            <a:ext cx="8201263" cy="21253"/>
          </a:xfrm>
          <a:prstGeom prst="roundRect">
            <a:avLst>
              <a:gd name="adj" fmla="val 450054"/>
            </a:avLst>
          </a:prstGeom>
          <a:solidFill>
            <a:srgbClr val="C0C1D7"/>
          </a:solidFill>
          <a:ln/>
        </p:spPr>
      </p:sp>
      <p:sp>
        <p:nvSpPr>
          <p:cNvPr id="10" name="Shape 8"/>
          <p:cNvSpPr/>
          <p:nvPr/>
        </p:nvSpPr>
        <p:spPr>
          <a:xfrm>
            <a:off x="2266950" y="2983349"/>
            <a:ext cx="3365421" cy="1522214"/>
          </a:xfrm>
          <a:prstGeom prst="roundRect">
            <a:avLst>
              <a:gd name="adj" fmla="val 6284"/>
            </a:avLst>
          </a:prstGeom>
          <a:solidFill>
            <a:srgbClr val="DADBF1"/>
          </a:solidFill>
          <a:ln w="7620">
            <a:solidFill>
              <a:srgbClr val="C0C1D7"/>
            </a:solidFill>
            <a:prstDash val="solid"/>
          </a:ln>
        </p:spPr>
      </p:sp>
      <p:sp>
        <p:nvSpPr>
          <p:cNvPr id="11" name="Text 9"/>
          <p:cNvSpPr/>
          <p:nvPr/>
        </p:nvSpPr>
        <p:spPr>
          <a:xfrm>
            <a:off x="2487097" y="3545086"/>
            <a:ext cx="159425" cy="398621"/>
          </a:xfrm>
          <a:prstGeom prst="rect">
            <a:avLst/>
          </a:prstGeom>
          <a:noFill/>
          <a:ln/>
        </p:spPr>
        <p:txBody>
          <a:bodyPr wrap="none" rtlCol="0" anchor="t"/>
          <a:lstStyle/>
          <a:p>
            <a:pPr marL="0" indent="0" algn="ctr">
              <a:lnSpc>
                <a:spcPts val="3138"/>
              </a:lnSpc>
              <a:buNone/>
            </a:pPr>
            <a:r>
              <a:rPr lang="en-US" sz="2092" b="1" kern="0" spc="-63" dirty="0">
                <a:solidFill>
                  <a:srgbClr val="272525"/>
                </a:solidFill>
                <a:latin typeface="Inter" pitchFamily="34" charset="0"/>
                <a:ea typeface="Inter" pitchFamily="34" charset="-122"/>
                <a:cs typeface="Inter" pitchFamily="34" charset="-120"/>
              </a:rPr>
              <a:t>2</a:t>
            </a:r>
            <a:endParaRPr lang="en-US" sz="2092" dirty="0"/>
          </a:p>
        </p:txBody>
      </p:sp>
      <p:sp>
        <p:nvSpPr>
          <p:cNvPr id="12" name="Text 10"/>
          <p:cNvSpPr/>
          <p:nvPr/>
        </p:nvSpPr>
        <p:spPr>
          <a:xfrm>
            <a:off x="5844897" y="3195876"/>
            <a:ext cx="2656880" cy="332184"/>
          </a:xfrm>
          <a:prstGeom prst="rect">
            <a:avLst/>
          </a:prstGeom>
          <a:noFill/>
          <a:ln/>
        </p:spPr>
        <p:txBody>
          <a:bodyPr wrap="none" rtlCol="0" anchor="t"/>
          <a:lstStyle/>
          <a:p>
            <a:pPr marL="0" indent="0" algn="l">
              <a:lnSpc>
                <a:spcPts val="2615"/>
              </a:lnSpc>
              <a:buNone/>
            </a:pPr>
            <a:r>
              <a:rPr lang="en-US" sz="2092" b="1" kern="0" spc="-63" dirty="0">
                <a:solidFill>
                  <a:srgbClr val="272525"/>
                </a:solidFill>
                <a:latin typeface="Inter" pitchFamily="34" charset="0"/>
                <a:ea typeface="Inter" pitchFamily="34" charset="-122"/>
                <a:cs typeface="Inter" pitchFamily="34" charset="-120"/>
              </a:rPr>
              <a:t>Data Storage</a:t>
            </a:r>
            <a:endParaRPr lang="en-US" sz="2092" dirty="0"/>
          </a:p>
        </p:txBody>
      </p:sp>
      <p:sp>
        <p:nvSpPr>
          <p:cNvPr id="13" name="Text 11"/>
          <p:cNvSpPr/>
          <p:nvPr/>
        </p:nvSpPr>
        <p:spPr>
          <a:xfrm>
            <a:off x="5844897" y="3655576"/>
            <a:ext cx="6305907" cy="637461"/>
          </a:xfrm>
          <a:prstGeom prst="rect">
            <a:avLst/>
          </a:prstGeom>
          <a:noFill/>
          <a:ln/>
        </p:spPr>
        <p:txBody>
          <a:bodyPr wrap="square" rtlCol="0" anchor="t"/>
          <a:lstStyle/>
          <a:p>
            <a:pPr marL="0" indent="0" algn="l">
              <a:lnSpc>
                <a:spcPts val="2510"/>
              </a:lnSpc>
              <a:buNone/>
            </a:pPr>
            <a:r>
              <a:rPr lang="en-US" sz="1674" kern="0" spc="-33" dirty="0">
                <a:solidFill>
                  <a:srgbClr val="272525"/>
                </a:solidFill>
                <a:latin typeface="Inter" pitchFamily="34" charset="0"/>
                <a:ea typeface="Inter" pitchFamily="34" charset="-122"/>
                <a:cs typeface="Inter" pitchFamily="34" charset="-120"/>
              </a:rPr>
              <a:t>Implement secure data storage mechanisms to protect the logged keystrokes</a:t>
            </a:r>
            <a:endParaRPr lang="en-US" sz="1674" dirty="0"/>
          </a:p>
        </p:txBody>
      </p:sp>
      <p:sp>
        <p:nvSpPr>
          <p:cNvPr id="14" name="Shape 12"/>
          <p:cNvSpPr/>
          <p:nvPr/>
        </p:nvSpPr>
        <p:spPr>
          <a:xfrm>
            <a:off x="5738574" y="4481304"/>
            <a:ext cx="6518553" cy="21253"/>
          </a:xfrm>
          <a:prstGeom prst="roundRect">
            <a:avLst>
              <a:gd name="adj" fmla="val 450054"/>
            </a:avLst>
          </a:prstGeom>
          <a:solidFill>
            <a:srgbClr val="C0C1D7"/>
          </a:solidFill>
          <a:ln/>
        </p:spPr>
      </p:sp>
      <p:sp>
        <p:nvSpPr>
          <p:cNvPr id="15" name="Shape 13"/>
          <p:cNvSpPr/>
          <p:nvPr/>
        </p:nvSpPr>
        <p:spPr>
          <a:xfrm>
            <a:off x="2266950" y="4611767"/>
            <a:ext cx="5048131" cy="1522214"/>
          </a:xfrm>
          <a:prstGeom prst="roundRect">
            <a:avLst>
              <a:gd name="adj" fmla="val 6284"/>
            </a:avLst>
          </a:prstGeom>
          <a:solidFill>
            <a:srgbClr val="DADBF1"/>
          </a:solidFill>
          <a:ln w="7620">
            <a:solidFill>
              <a:srgbClr val="C0C1D7"/>
            </a:solidFill>
            <a:prstDash val="solid"/>
          </a:ln>
        </p:spPr>
      </p:sp>
      <p:sp>
        <p:nvSpPr>
          <p:cNvPr id="16" name="Text 14"/>
          <p:cNvSpPr/>
          <p:nvPr/>
        </p:nvSpPr>
        <p:spPr>
          <a:xfrm>
            <a:off x="2487097" y="5173504"/>
            <a:ext cx="167283" cy="398621"/>
          </a:xfrm>
          <a:prstGeom prst="rect">
            <a:avLst/>
          </a:prstGeom>
          <a:noFill/>
          <a:ln/>
        </p:spPr>
        <p:txBody>
          <a:bodyPr wrap="none" rtlCol="0" anchor="t"/>
          <a:lstStyle/>
          <a:p>
            <a:pPr marL="0" indent="0" algn="ctr">
              <a:lnSpc>
                <a:spcPts val="3138"/>
              </a:lnSpc>
              <a:buNone/>
            </a:pPr>
            <a:r>
              <a:rPr lang="en-US" sz="2092" b="1" kern="0" spc="-63" dirty="0">
                <a:solidFill>
                  <a:srgbClr val="272525"/>
                </a:solidFill>
                <a:latin typeface="Inter" pitchFamily="34" charset="0"/>
                <a:ea typeface="Inter" pitchFamily="34" charset="-122"/>
                <a:cs typeface="Inter" pitchFamily="34" charset="-120"/>
              </a:rPr>
              <a:t>3</a:t>
            </a:r>
            <a:endParaRPr lang="en-US" sz="2092" dirty="0"/>
          </a:p>
        </p:txBody>
      </p:sp>
      <p:sp>
        <p:nvSpPr>
          <p:cNvPr id="17" name="Text 15"/>
          <p:cNvSpPr/>
          <p:nvPr/>
        </p:nvSpPr>
        <p:spPr>
          <a:xfrm>
            <a:off x="7527608" y="4824293"/>
            <a:ext cx="2656880" cy="332184"/>
          </a:xfrm>
          <a:prstGeom prst="rect">
            <a:avLst/>
          </a:prstGeom>
          <a:noFill/>
          <a:ln/>
        </p:spPr>
        <p:txBody>
          <a:bodyPr wrap="none" rtlCol="0" anchor="t"/>
          <a:lstStyle/>
          <a:p>
            <a:pPr marL="0" indent="0" algn="l">
              <a:lnSpc>
                <a:spcPts val="2615"/>
              </a:lnSpc>
              <a:buNone/>
            </a:pPr>
            <a:r>
              <a:rPr lang="en-US" sz="2092" b="1" kern="0" spc="-63" dirty="0">
                <a:solidFill>
                  <a:srgbClr val="272525"/>
                </a:solidFill>
                <a:latin typeface="Inter" pitchFamily="34" charset="0"/>
                <a:ea typeface="Inter" pitchFamily="34" charset="-122"/>
                <a:cs typeface="Inter" pitchFamily="34" charset="-120"/>
              </a:rPr>
              <a:t>Deployment</a:t>
            </a:r>
            <a:endParaRPr lang="en-US" sz="2092" dirty="0"/>
          </a:p>
        </p:txBody>
      </p:sp>
      <p:sp>
        <p:nvSpPr>
          <p:cNvPr id="18" name="Text 16"/>
          <p:cNvSpPr/>
          <p:nvPr/>
        </p:nvSpPr>
        <p:spPr>
          <a:xfrm>
            <a:off x="7527608" y="5283994"/>
            <a:ext cx="4623197" cy="637461"/>
          </a:xfrm>
          <a:prstGeom prst="rect">
            <a:avLst/>
          </a:prstGeom>
          <a:noFill/>
          <a:ln/>
        </p:spPr>
        <p:txBody>
          <a:bodyPr wrap="square" rtlCol="0" anchor="t"/>
          <a:lstStyle/>
          <a:p>
            <a:pPr marL="0" indent="0" algn="l">
              <a:lnSpc>
                <a:spcPts val="2510"/>
              </a:lnSpc>
              <a:buNone/>
            </a:pPr>
            <a:r>
              <a:rPr lang="en-US" sz="1674" kern="0" spc="-33" dirty="0">
                <a:solidFill>
                  <a:srgbClr val="272525"/>
                </a:solidFill>
                <a:latin typeface="Inter" pitchFamily="34" charset="0"/>
                <a:ea typeface="Inter" pitchFamily="34" charset="-122"/>
                <a:cs typeface="Inter" pitchFamily="34" charset="-120"/>
              </a:rPr>
              <a:t>Package the application for seamless deployment on target systems</a:t>
            </a:r>
            <a:endParaRPr lang="en-US" sz="1674" dirty="0"/>
          </a:p>
        </p:txBody>
      </p:sp>
      <p:sp>
        <p:nvSpPr>
          <p:cNvPr id="19" name="Text 17"/>
          <p:cNvSpPr/>
          <p:nvPr/>
        </p:nvSpPr>
        <p:spPr>
          <a:xfrm>
            <a:off x="2266950" y="6373058"/>
            <a:ext cx="10096381" cy="1274921"/>
          </a:xfrm>
          <a:prstGeom prst="rect">
            <a:avLst/>
          </a:prstGeom>
          <a:noFill/>
          <a:ln/>
        </p:spPr>
        <p:txBody>
          <a:bodyPr wrap="square" rtlCol="0" anchor="t"/>
          <a:lstStyle/>
          <a:p>
            <a:pPr marL="0" indent="0">
              <a:lnSpc>
                <a:spcPts val="2510"/>
              </a:lnSpc>
              <a:buNone/>
            </a:pPr>
            <a:r>
              <a:rPr lang="en-US" sz="1674" kern="0" spc="-33" dirty="0">
                <a:solidFill>
                  <a:srgbClr val="272525"/>
                </a:solidFill>
                <a:latin typeface="Inter" pitchFamily="34" charset="0"/>
                <a:ea typeface="Inter" pitchFamily="34" charset="-122"/>
                <a:cs typeface="Inter" pitchFamily="34" charset="-120"/>
              </a:rPr>
              <a:t>The key logger development will focus on leveraging the pynput library to capture keystrokes in a stealthy manner. Robust data storage solutions will be incorporated to ensure the logged data is securely stored and protected. Finally, the application will be packaged for efficient deployment on the target systems, enabling widespread monitoring capabilities.</a:t>
            </a:r>
            <a:endParaRPr lang="en-US" sz="167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TotalTime>
  <Words>757</Words>
  <Application>Microsoft Office PowerPoint</Application>
  <PresentationFormat>Custom</PresentationFormat>
  <Paragraphs>67</Paragraphs>
  <Slides>12</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surendra adari</cp:lastModifiedBy>
  <cp:revision>3</cp:revision>
  <dcterms:created xsi:type="dcterms:W3CDTF">2024-06-20T05:23:12Z</dcterms:created>
  <dcterms:modified xsi:type="dcterms:W3CDTF">2024-06-20T06:23:50Z</dcterms:modified>
</cp:coreProperties>
</file>